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88e3a3f2a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88e3a3f2ad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8e3a3f2ad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388e3a3f2ad_0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8e3a3f2ad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388e3a3f2ad_0_1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8e3a3f2a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388e3a3f2ad_0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88e3a3f2a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388e3a3f2ad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8e3a3f2ad_0_1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8e3a3f2ad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88e3a3f2a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388e3a3f2ad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8e3a3f2a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88e3a3f2ad_0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88e3a3f2a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388e3a3f2ad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8e3a3f2ad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388e3a3f2ad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88e3a3f2ad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388e3a3f2ad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88e3a3f2a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88e3a3f2ad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88e3a3f2ad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88e3a3f2ad_0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ca1b7555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6ca1b75551_0_1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88e3a3f2ad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388e3a3f2ad_0_2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ca1b75551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36ca1b75551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88e3a3f2a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388e3a3f2ad_0_2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ca1b7555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36ca1b7555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ca1b75551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6ca1b75551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ca1b755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36ca1b75551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ca1b755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6ca1b7555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ca1b7555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g36ca1b7555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ca1b7555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36ca1b75551_0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6ca1b7555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36ca1b75551_0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6ca1b7555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36ca1b7555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6ca1b7555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6ca1b75551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6ca1b7555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6ca1b75551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6ca1b7555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6ca1b75551_0_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ca1b7555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6ca1b75551_0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88e3a3f2ad_0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88e3a3f2ad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88e3a3f2ad_0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88e3a3f2a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88e3a3f2a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388e3a3f2ad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8e3a3f2ad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388e3a3f2ad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8e3a3f2ad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388e3a3f2ad_0_2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88e3a3f2a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88e3a3f2ad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8e3a3f2ad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88e3a3f2ad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8e3a3f2ad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388e3a3f2ad_0_2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88e3a3f2a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88e3a3f2ad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88e3a3f2ad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388e3a3f2ad_0_2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8de4d2724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8de4d27242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de4d2724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8de4d27242_0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8e3a3f2a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388e3a3f2ad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8de4d2724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8de4d2724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8de4d2724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38de4d2724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8de4d2724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38de4d27242_0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8de4d2724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38de4d27242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8de4d2724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38de4d27242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8de4d2724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8de4d27242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8de4d27242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8de4d27242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8de4d2724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38de4d27242_0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8de4d2724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8de4d27242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8de4d2724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38de4d27242_0_1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8e3a3f2a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388e3a3f2ad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8de4d2724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38de4d27242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8de4d2724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38de4d27242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8de4d2724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8de4d27242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8de4d2724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38de4d27242_0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88e3a3f2ad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88e3a3f2ad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88e3a3f2a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88e3a3f2ad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388e3a3f2ad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388e3a3f2ad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9b86bfe6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9b86bfe61f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9b86bfe61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g39b86bfe61f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9b86bfe61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39b86bfe61f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88e3a3f2a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388e3a3f2ad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9b86bfe61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9b86bfe61f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88e3a3f2a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88e3a3f2ad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88e3a3f2ad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88e3a3f2ad_0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01173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"/>
          <p:cNvSpPr txBox="1"/>
          <p:nvPr>
            <p:ph idx="1" type="body"/>
          </p:nvPr>
        </p:nvSpPr>
        <p:spPr>
          <a:xfrm>
            <a:off x="564572" y="4333658"/>
            <a:ext cx="7478367" cy="464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BBC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0547" y="394467"/>
            <a:ext cx="2109413" cy="7622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10" name="Google Shape;1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92567" y="112230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bg>
      <p:bgPr>
        <a:solidFill>
          <a:srgbClr val="01173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3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">
    <p:bg>
      <p:bgPr>
        <a:solidFill>
          <a:srgbClr val="01173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4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33845" y="1457889"/>
            <a:ext cx="11000906" cy="46765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22" name="Google Shape;22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4_Custom Layout 2">
    <p:bg>
      <p:bgPr>
        <a:solidFill>
          <a:srgbClr val="01173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5"/>
          <p:cNvSpPr/>
          <p:nvPr/>
        </p:nvSpPr>
        <p:spPr>
          <a:xfrm>
            <a:off x="0" y="6363095"/>
            <a:ext cx="12192000" cy="58545"/>
          </a:xfrm>
          <a:prstGeom prst="rect">
            <a:avLst/>
          </a:prstGeom>
          <a:solidFill>
            <a:srgbClr val="5B203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985449"/>
            <a:ext cx="12192000" cy="54352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8773297" y="3336324"/>
            <a:ext cx="2619633" cy="19647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5"/>
          <p:cNvSpPr/>
          <p:nvPr/>
        </p:nvSpPr>
        <p:spPr>
          <a:xfrm>
            <a:off x="7982465" y="3608172"/>
            <a:ext cx="2619633" cy="20635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6221896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338613" y="1455995"/>
            <a:ext cx="5131903" cy="421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EB54A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37383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1" name="Google Shape;3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350349" y="222262"/>
            <a:ext cx="1489789" cy="53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5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173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340547" y="394467"/>
            <a:ext cx="2821858" cy="1019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 up of icons&#10;&#10;AI-generated content may be incorrect." id="34" name="Google Shape;3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38221" y="2238735"/>
            <a:ext cx="12462813" cy="6600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7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7.gif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1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tcher.balena.io/" TargetMode="External"/><Relationship Id="rId4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570023" y="2186805"/>
            <a:ext cx="7497417" cy="2146853"/>
          </a:xfrm>
          <a:prstGeom prst="rect">
            <a:avLst/>
          </a:prstGeom>
          <a:noFill/>
          <a:ln>
            <a:noFill/>
          </a:ln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</a:pPr>
            <a:r>
              <a:rPr lang="en-US"/>
              <a:t>Getting Started</a:t>
            </a:r>
            <a:endParaRPr/>
          </a:p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579547" y="3322183"/>
            <a:ext cx="7478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BBC0"/>
              </a:buClr>
              <a:buSzPts val="2800"/>
              <a:buFont typeface="Arial"/>
              <a:buNone/>
            </a:pPr>
            <a:r>
              <a:rPr lang="en-US"/>
              <a:t>With RISC-V, Fedora, and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05" name="Google Shape;105;p1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click on </a:t>
            </a:r>
            <a:r>
              <a:rPr b="1" i="1" lang="en-US"/>
              <a:t>Flash!</a:t>
            </a:r>
            <a:endParaRPr b="1" i="1"/>
          </a:p>
        </p:txBody>
      </p:sp>
      <p:pic>
        <p:nvPicPr>
          <p:cNvPr id="106" name="Google Shape;106;p17" title="Screenshot From 2025-10-03 12-02-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338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12" name="Google Shape;112;p1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Confirm that you want to proceed by clicking on the </a:t>
            </a:r>
            <a:r>
              <a:rPr b="1" i="1" lang="en-US"/>
              <a:t>Yes, I’m sure</a:t>
            </a:r>
            <a:r>
              <a:rPr lang="en-US"/>
              <a:t> button…</a:t>
            </a:r>
            <a:endParaRPr/>
          </a:p>
        </p:txBody>
      </p:sp>
      <p:pic>
        <p:nvPicPr>
          <p:cNvPr id="113" name="Google Shape;113;p18" title="Screenshot From 2025-10-03 12-04-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3275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19" name="Google Shape;119;p1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Balena Etcher needs you to authenticate (sudo </a:t>
            </a:r>
            <a:r>
              <a:rPr lang="en-US"/>
              <a:t>privileges)...</a:t>
            </a:r>
            <a:br>
              <a:rPr lang="en-US"/>
            </a:br>
            <a:br>
              <a:rPr lang="en-US"/>
            </a:br>
            <a:r>
              <a:rPr lang="en-US"/>
              <a:t>Enter your password…</a:t>
            </a:r>
            <a:endParaRPr/>
          </a:p>
        </p:txBody>
      </p:sp>
      <p:pic>
        <p:nvPicPr>
          <p:cNvPr id="120" name="Google Shape;120;p19" title="Screenshot From 2025-10-03 12-05-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56012"/>
            <a:ext cx="6416787" cy="43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26" name="Google Shape;126;p2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 the waiting game…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program will flash and verify the image…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This takes a MANY minutes…</a:t>
            </a:r>
            <a:endParaRPr/>
          </a:p>
        </p:txBody>
      </p:sp>
      <p:pic>
        <p:nvPicPr>
          <p:cNvPr id="127" name="Google Shape;127;p20" title="Screenshot From 2025-10-03 12-06-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78800"/>
            <a:ext cx="6416788" cy="417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133" name="Google Shape;133;p2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Done!!!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You can now remove the media from your machine and close Balena Etcher…</a:t>
            </a:r>
            <a:endParaRPr/>
          </a:p>
        </p:txBody>
      </p:sp>
      <p:pic>
        <p:nvPicPr>
          <p:cNvPr id="134" name="Google Shape;134;p21" title="Screenshot From 2025-10-03 13-07-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370487"/>
            <a:ext cx="6416788" cy="411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46" name="Google Shape;146;p2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Requirements: </a:t>
            </a:r>
            <a:br>
              <a:rPr lang="en-US"/>
            </a:b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DC Roma II Laptop (or Desktop)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Previously flashed Fedora 42 microSd card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#5 torx driver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Smudger</a:t>
            </a:r>
            <a:endParaRPr/>
          </a:p>
        </p:txBody>
      </p:sp>
      <p:pic>
        <p:nvPicPr>
          <p:cNvPr id="147" name="Google Shape;147;p23" title="PXL_20251009_182025571.jpg"/>
          <p:cNvPicPr preferRelativeResize="0"/>
          <p:nvPr/>
        </p:nvPicPr>
        <p:blipFill rotWithShape="1">
          <a:blip r:embed="rId3">
            <a:alphaModFix/>
          </a:blip>
          <a:srcRect b="13653" l="5334" r="4858" t="4143"/>
          <a:stretch/>
        </p:blipFill>
        <p:spPr>
          <a:xfrm>
            <a:off x="7548200" y="1153487"/>
            <a:ext cx="3968075" cy="482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53" name="Google Shape;153;p2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Ensure power is </a:t>
            </a:r>
            <a:r>
              <a:rPr b="1" lang="en-US"/>
              <a:t>OFF</a:t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b="1"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4" name="Google Shape;154;p24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0" name="Google Shape;160;p2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 supply is disconnected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 cables attached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61" name="Google Shape;161;p25" title="lab1-power-off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438" y="1079588"/>
            <a:ext cx="4503189" cy="49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67" name="Google Shape;167;p2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all modules</a:t>
            </a:r>
            <a:endParaRPr/>
          </a:p>
        </p:txBody>
      </p:sp>
      <p:pic>
        <p:nvPicPr>
          <p:cNvPr id="168" name="Google Shape;168;p26" title="lab1-release-module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837162"/>
            <a:ext cx="6416783" cy="48313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Introductions</a:t>
            </a:r>
            <a:endParaRPr/>
          </a:p>
        </p:txBody>
      </p:sp>
      <p:sp>
        <p:nvSpPr>
          <p:cNvPr id="47" name="Google Shape;47;p9"/>
          <p:cNvSpPr txBox="1"/>
          <p:nvPr>
            <p:ph idx="1" type="body"/>
          </p:nvPr>
        </p:nvSpPr>
        <p:spPr>
          <a:xfrm>
            <a:off x="834025" y="3892575"/>
            <a:ext cx="54582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Yuning Liang</a:t>
            </a:r>
            <a:br>
              <a:rPr lang="en-US"/>
            </a:br>
            <a:r>
              <a:rPr lang="en-US"/>
              <a:t>CEO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Deep Computing</a:t>
            </a:r>
            <a:endParaRPr/>
          </a:p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5151200" y="3892575"/>
            <a:ext cx="6317100" cy="22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Matt St. Onge</a:t>
            </a:r>
            <a:br>
              <a:rPr lang="en-US"/>
            </a:br>
            <a:r>
              <a:rPr lang="en-US"/>
              <a:t>Associate Principal Solutions Architect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/>
              <a:t>Red Hat</a:t>
            </a:r>
            <a:endParaRPr/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3975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1200" y="1804151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74" name="Google Shape;174;p2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 the bottom, there are 5 screws - unscrew them with the torx bit.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They will not come out all the way (by design)</a:t>
            </a:r>
            <a:endParaRPr/>
          </a:p>
        </p:txBody>
      </p:sp>
      <p:pic>
        <p:nvPicPr>
          <p:cNvPr id="175" name="Google Shape;175;p27" title="lab1-un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8825" y="1351550"/>
            <a:ext cx="5880776" cy="442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1" name="Google Shape;181;p2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flip the laptop over.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Carefully, open it flat on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table…</a:t>
            </a:r>
            <a:endParaRPr/>
          </a:p>
        </p:txBody>
      </p:sp>
      <p:pic>
        <p:nvPicPr>
          <p:cNvPr id="182" name="Google Shape;182;p28" title="lab1-open-fla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2401" y="1197487"/>
            <a:ext cx="3494123" cy="473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88" name="Google Shape;188;p29"/>
          <p:cNvSpPr txBox="1"/>
          <p:nvPr>
            <p:ph idx="2" type="body"/>
          </p:nvPr>
        </p:nvSpPr>
        <p:spPr>
          <a:xfrm>
            <a:off x="333850" y="1456000"/>
            <a:ext cx="7470000" cy="49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use the smudger to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separate the keyboard from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base.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You must use extreme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 as the ribbon cable from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keyboard is attached to the mainboard.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89" name="Google Shape;189;p29" title="lab1-open-li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6175" y="1271562"/>
            <a:ext cx="3711850" cy="458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195" name="Google Shape;195;p3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Only lift the keyboard enough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 able to disconnect the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 safely.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keyboard gently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aside…</a:t>
            </a:r>
            <a:endParaRPr/>
          </a:p>
        </p:txBody>
      </p:sp>
      <p:pic>
        <p:nvPicPr>
          <p:cNvPr id="196" name="Google Shape;196;p30" title="lab1-disconnect-ribbo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456012"/>
            <a:ext cx="6416783" cy="43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02" name="Google Shape;202;p3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Using the smudger…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disconnect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battery.</a:t>
            </a:r>
            <a:endParaRPr/>
          </a:p>
        </p:txBody>
      </p:sp>
      <p:pic>
        <p:nvPicPr>
          <p:cNvPr id="203" name="Google Shape;203;p31" title="lab1-dis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802" y="1183350"/>
            <a:ext cx="4566448" cy="47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09" name="Google Shape;209;p3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WIth the battery safely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disconnected, we can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continue…</a:t>
            </a:r>
            <a:endParaRPr/>
          </a:p>
        </p:txBody>
      </p:sp>
      <p:pic>
        <p:nvPicPr>
          <p:cNvPr id="210" name="Google Shape;210;p32" title="lab1-batt-disconnect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3575" y="1522700"/>
            <a:ext cx="4913777" cy="447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16" name="Google Shape;216;p3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Now, we’ll use the smudger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gently open the metal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bracket that secures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card.</a:t>
            </a:r>
            <a:endParaRPr/>
          </a:p>
        </p:txBody>
      </p:sp>
      <p:pic>
        <p:nvPicPr>
          <p:cNvPr id="217" name="Google Shape;217;p33" title="lab1-old-microS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726" y="1169400"/>
            <a:ext cx="3833601" cy="509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23" name="Google Shape;223;p3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</a:t>
            </a:r>
            <a:r>
              <a:rPr lang="en-US"/>
              <a:t> Use Extreme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Caution. Gently lift the latch &amp;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 not remove it!!</a:t>
            </a:r>
            <a:endParaRPr/>
          </a:p>
        </p:txBody>
      </p:sp>
      <p:pic>
        <p:nvPicPr>
          <p:cNvPr id="224" name="Google Shape;224;p34" title="lab1-lift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6676" y="1169400"/>
            <a:ext cx="3841974" cy="51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0" name="Google Shape;230;p3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9: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Remove the old microSD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card (if present)...</a:t>
            </a:r>
            <a:endParaRPr/>
          </a:p>
        </p:txBody>
      </p:sp>
      <p:pic>
        <p:nvPicPr>
          <p:cNvPr id="231" name="Google Shape;231;p35" title="lab1-remove-replace-car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6601" y="1258325"/>
            <a:ext cx="3733174" cy="4958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37" name="Google Shape;237;p3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10: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Place the NEW (Fedora 42)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microSD card into the slot.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333845" y="281562"/>
            <a:ext cx="10834898" cy="403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Session Overview</a:t>
            </a:r>
            <a:endParaRPr/>
          </a:p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333847" y="1457900"/>
            <a:ext cx="5480400" cy="46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WELCOME!!!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Today we are going to dive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deep into the bleeding edge of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Fedora Linux on RISC-V &amp;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get comfortable with AI…</a:t>
            </a:r>
            <a:endParaRPr/>
          </a:p>
        </p:txBody>
      </p:sp>
      <p:pic>
        <p:nvPicPr>
          <p:cNvPr id="57" name="Google Shape;57;p10" title="DC-ROMA-RISC-V-Laptop-II_21_240625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4999" y="2213725"/>
            <a:ext cx="2837775" cy="22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0" title="fedora-blu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872" y="4677275"/>
            <a:ext cx="47720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43" name="Google Shape;243;p3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close the card latch…</a:t>
            </a:r>
            <a:endParaRPr/>
          </a:p>
        </p:txBody>
      </p:sp>
      <p:pic>
        <p:nvPicPr>
          <p:cNvPr id="244" name="Google Shape;244;p37" title="lab1-close-latch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6550" y="1456001"/>
            <a:ext cx="5891901" cy="456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0" name="Google Shape;250;p3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battery…</a:t>
            </a:r>
            <a:endParaRPr/>
          </a:p>
        </p:txBody>
      </p:sp>
      <p:pic>
        <p:nvPicPr>
          <p:cNvPr id="251" name="Google Shape;251;p38" title="lab1-reconnect-battery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0000" y="1337575"/>
            <a:ext cx="5547325" cy="44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57" name="Google Shape;257;p3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keyboard’s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ribbon cable…</a:t>
            </a:r>
            <a:endParaRPr/>
          </a:p>
        </p:txBody>
      </p:sp>
      <p:pic>
        <p:nvPicPr>
          <p:cNvPr id="258" name="Google Shape;258;p39" title="lab1-reconnect-kb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8279" y="1219488"/>
            <a:ext cx="5669048" cy="469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64" name="Google Shape;264;p4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</a:t>
            </a:r>
            <a:r>
              <a:rPr lang="en-US"/>
              <a:t>ribbon</a:t>
            </a:r>
            <a:r>
              <a:rPr lang="en-US"/>
              <a:t> connector should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easily go back into place…</a:t>
            </a:r>
            <a:endParaRPr/>
          </a:p>
        </p:txBody>
      </p:sp>
      <p:pic>
        <p:nvPicPr>
          <p:cNvPr id="265" name="Google Shape;265;p40" title="lab1-reconnect-kb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4125" y="1180525"/>
            <a:ext cx="4467898" cy="5069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1" name="Google Shape;271;p4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Realign the keyboard into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its place…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carefully close it and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it over…</a:t>
            </a:r>
            <a:endParaRPr/>
          </a:p>
        </p:txBody>
      </p:sp>
      <p:pic>
        <p:nvPicPr>
          <p:cNvPr id="272" name="Google Shape;272;p41" title="lab1-replace-kb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9775" y="1313875"/>
            <a:ext cx="4064325" cy="496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78" name="Google Shape;278;p4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15: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Gently secure the 5 screws.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/>
              <a:t>PLEASE NOTE: </a:t>
            </a:r>
            <a:r>
              <a:rPr lang="en-US"/>
              <a:t>Do not over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tighten them as it could</a:t>
            </a:r>
            <a:r>
              <a:rPr lang="en-US"/>
              <a:t>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damage the laptop…</a:t>
            </a:r>
            <a:r>
              <a:rPr lang="en-US"/>
              <a:t> </a:t>
            </a:r>
            <a:endParaRPr/>
          </a:p>
        </p:txBody>
      </p:sp>
      <p:pic>
        <p:nvPicPr>
          <p:cNvPr id="279" name="Google Shape;279;p42" title="lab1-secure-screw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7075" y="1504644"/>
            <a:ext cx="5943598" cy="4475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85" name="Google Shape;285;p4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16: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Replace the modules back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into their slots…</a:t>
            </a:r>
            <a:endParaRPr/>
          </a:p>
        </p:txBody>
      </p:sp>
      <p:pic>
        <p:nvPicPr>
          <p:cNvPr id="286" name="Google Shape;286;p43" title="lab1-replace-module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07824"/>
            <a:ext cx="5836327" cy="439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92" name="Google Shape;292;p4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17: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Flip the machine back over.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Reconnect the power supply.</a:t>
            </a:r>
            <a:endParaRPr/>
          </a:p>
        </p:txBody>
      </p:sp>
      <p:pic>
        <p:nvPicPr>
          <p:cNvPr id="293" name="Google Shape;293;p44" title="PXL_20251009_18202557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5101" y="1296225"/>
            <a:ext cx="3704651" cy="492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Installing Fedora</a:t>
            </a:r>
            <a:endParaRPr/>
          </a:p>
        </p:txBody>
      </p:sp>
      <p:sp>
        <p:nvSpPr>
          <p:cNvPr id="299" name="Google Shape;299;p4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18: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Press the power button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boot the computer…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(do not login yet)</a:t>
            </a:r>
            <a:endParaRPr/>
          </a:p>
        </p:txBody>
      </p:sp>
      <p:pic>
        <p:nvPicPr>
          <p:cNvPr id="300" name="Google Shape;300;p45" title="lab1-b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350" y="1169400"/>
            <a:ext cx="3776400" cy="501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6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the Image</a:t>
            </a:r>
            <a:endParaRPr/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23997" y="342900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Walkthrough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12" name="Google Shape;312;p4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Initial Login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User:  roma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Password:  roma</a:t>
            </a:r>
            <a:endParaRPr/>
          </a:p>
        </p:txBody>
      </p:sp>
      <p:pic>
        <p:nvPicPr>
          <p:cNvPr id="313" name="Google Shape;313;p47" title="lab2-gnome-login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525" y="1290950"/>
            <a:ext cx="5814077" cy="4377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19" name="Google Shape;319;p4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Configure Wireless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Networking</a:t>
            </a:r>
            <a:br>
              <a:rPr lang="en-US"/>
            </a:b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i="1" lang="en-US">
                <a:solidFill>
                  <a:srgbClr val="FF0000"/>
                </a:solidFill>
              </a:rPr>
              <a:t>(WIFI info TBD)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320" name="Google Shape;320;p48" title="lab2-B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238" y="1427050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26" name="Google Shape;326;p4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Date / Time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27" name="Google Shape;327;p49" title="lab2-daytim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1175" y="1693049"/>
            <a:ext cx="6047276" cy="39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33" name="Google Shape;333;p5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Disable Bluetooth</a:t>
            </a:r>
            <a:endParaRPr/>
          </a:p>
        </p:txBody>
      </p:sp>
      <p:pic>
        <p:nvPicPr>
          <p:cNvPr id="334" name="Google Shape;334;p50" title="lab2-B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275" y="1647325"/>
            <a:ext cx="5962977" cy="3974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0" name="Google Shape;340;p51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Custom repository 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configuration</a:t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lang="en-US">
                <a:solidFill>
                  <a:srgbClr val="FF0000"/>
                </a:solidFill>
              </a:rPr>
              <a:t>((OPTIONAL))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46" name="Google Shape;346;p52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$  sudo -i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(enter roma password when prompted)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 dnf install -y gnome-tweaks 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(output omitted)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 dnf install -y info btop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# exit</a:t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20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2000">
                <a:solidFill>
                  <a:srgbClr val="00FF00"/>
                </a:solidFill>
              </a:rPr>
              <a:t>$ gnome-tweaks</a:t>
            </a:r>
            <a:endParaRPr sz="2000">
              <a:solidFill>
                <a:srgbClr val="00FF00"/>
              </a:solidFill>
            </a:endParaRPr>
          </a:p>
        </p:txBody>
      </p:sp>
      <p:sp>
        <p:nvSpPr>
          <p:cNvPr id="347" name="Google Shape;347;p5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6: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Initial package installs &amp; UI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tweaks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53" name="Google Shape;353;p5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Continue</a:t>
            </a:r>
            <a:endParaRPr/>
          </a:p>
        </p:txBody>
      </p:sp>
      <p:pic>
        <p:nvPicPr>
          <p:cNvPr id="354" name="Google Shape;354;p53" title="lab2-tweaks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0" y="1682520"/>
            <a:ext cx="5888026" cy="3837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0" name="Google Shape;360;p5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“Windows” in the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left menu</a:t>
            </a:r>
            <a:endParaRPr/>
          </a:p>
        </p:txBody>
      </p:sp>
      <p:pic>
        <p:nvPicPr>
          <p:cNvPr id="361" name="Google Shape;361;p54" title="lab2-tweak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163" y="1492687"/>
            <a:ext cx="6416788" cy="418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67" name="Google Shape;367;p5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Activate both the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Maximize &amp; Minimize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Titlebar Buttons…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EXIT …(tweaks and the terminal session)</a:t>
            </a:r>
            <a:endParaRPr/>
          </a:p>
        </p:txBody>
      </p:sp>
      <p:pic>
        <p:nvPicPr>
          <p:cNvPr id="368" name="Google Shape;368;p55" title="lab2-tweak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92912"/>
            <a:ext cx="6416788" cy="418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74" name="Google Shape;374;p56"/>
          <p:cNvSpPr txBox="1"/>
          <p:nvPr>
            <p:ph idx="2" type="body"/>
          </p:nvPr>
        </p:nvSpPr>
        <p:spPr>
          <a:xfrm>
            <a:off x="338625" y="1455997"/>
            <a:ext cx="5131800" cy="16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7: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Resize the root volume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375" name="Google Shape;375;p56"/>
          <p:cNvSpPr txBox="1"/>
          <p:nvPr/>
        </p:nvSpPr>
        <p:spPr>
          <a:xfrm>
            <a:off x="656850" y="5293075"/>
            <a:ext cx="99147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rgbClr val="FF0000"/>
                </a:solidFill>
              </a:rPr>
              <a:t>PLEASE NOTE: On some machines the Fedora First Boot sequence may have already done this behind the scenes. To test if you need to resize - run "df -h" in a terminal - if root ( / ) is not greater than 100GB - you need to execute this exercise. Of course this also depends on the actual size of the microSD card….</a:t>
            </a:r>
            <a:endParaRPr b="1" i="1">
              <a:solidFill>
                <a:srgbClr val="FF0000"/>
              </a:solidFill>
            </a:endParaRPr>
          </a:p>
        </p:txBody>
      </p:sp>
      <p:pic>
        <p:nvPicPr>
          <p:cNvPr id="376" name="Google Shape;376;p56" title="lab2-disks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5424" y="1586662"/>
            <a:ext cx="3815651" cy="36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70" name="Google Shape;70;p12"/>
          <p:cNvSpPr txBox="1"/>
          <p:nvPr>
            <p:ph idx="1" type="body"/>
          </p:nvPr>
        </p:nvSpPr>
        <p:spPr>
          <a:xfrm>
            <a:off x="333850" y="2947800"/>
            <a:ext cx="11019900" cy="27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b="1" lang="en-US" sz="2000" u="sng">
                <a:solidFill>
                  <a:srgbClr val="0000FF"/>
                </a:solidFill>
              </a:rPr>
              <a:t>https://drive.google.com/file/d/1EN0Zi4rXLGgSnR7Qu8Ymf-qE0hF90AeD/view?usp=sharing</a:t>
            </a:r>
            <a:endParaRPr b="1" sz="2000" u="sng">
              <a:solidFill>
                <a:srgbClr val="0000FF"/>
              </a:solidFill>
            </a:endParaRPr>
          </a:p>
        </p:txBody>
      </p:sp>
      <p:sp>
        <p:nvSpPr>
          <p:cNvPr id="71" name="Google Shape;71;p1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Download the DC Roma II Fedora 42 image</a:t>
            </a:r>
            <a:br>
              <a:rPr lang="en-US"/>
            </a:b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82" name="Google Shape;382;p5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Select the “root” volume</a:t>
            </a:r>
            <a:endParaRPr/>
          </a:p>
        </p:txBody>
      </p:sp>
      <p:pic>
        <p:nvPicPr>
          <p:cNvPr id="383" name="Google Shape;383;p57" title="lab2-disks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89" name="Google Shape;389;p5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the gearbox…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click on </a:t>
            </a:r>
            <a:r>
              <a:rPr lang="en-US"/>
              <a:t>Resize.</a:t>
            </a:r>
            <a:endParaRPr/>
          </a:p>
        </p:txBody>
      </p:sp>
      <p:pic>
        <p:nvPicPr>
          <p:cNvPr id="390" name="Google Shape;390;p58" title="lab2-disks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396" name="Google Shape;396;p5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397" name="Google Shape;397;p59" title="lab2-disks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sp>
        <p:nvSpPr>
          <p:cNvPr id="403" name="Google Shape;403;p6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Slide the expansion level as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far to the right as possible…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…then click Resize !!</a:t>
            </a:r>
            <a:endParaRPr/>
          </a:p>
        </p:txBody>
      </p:sp>
      <p:pic>
        <p:nvPicPr>
          <p:cNvPr id="404" name="Google Shape;404;p60" title="lab2-disks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738" y="1433662"/>
            <a:ext cx="6416786" cy="4263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1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</a:t>
            </a:r>
            <a:endParaRPr/>
          </a:p>
        </p:txBody>
      </p:sp>
      <p:pic>
        <p:nvPicPr>
          <p:cNvPr id="410" name="Google Shape;410;p61" title="lab2-disks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13" y="1422412"/>
            <a:ext cx="6416786" cy="426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1" title="lab2-disks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174" y="1733362"/>
            <a:ext cx="5327299" cy="3391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17" name="Google Shape;417;p6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1: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Getting started with a look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inside…</a:t>
            </a:r>
            <a:endParaRPr/>
          </a:p>
        </p:txBody>
      </p:sp>
      <p:pic>
        <p:nvPicPr>
          <p:cNvPr id="418" name="Google Shape;418;p62" title="lab2a-btop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113" y="1427050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24" name="Google Shape;424;p6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2: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 Management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Enable “Show Battery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Percentage”</a:t>
            </a:r>
            <a:endParaRPr/>
          </a:p>
        </p:txBody>
      </p:sp>
      <p:pic>
        <p:nvPicPr>
          <p:cNvPr id="425" name="Google Shape;425;p63" title="lab2a-power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475200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31" name="Google Shape;431;p6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the “Power Saving”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tab…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432" name="Google Shape;432;p64" title="lab2a-power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494387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38" name="Google Shape;438;p6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Disable: 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Automatic Screen Brightness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Dim Screen</a:t>
            </a:r>
            <a:endParaRPr/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Automatic Screen Blank</a:t>
            </a:r>
            <a:endParaRPr/>
          </a:p>
        </p:txBody>
      </p:sp>
      <p:pic>
        <p:nvPicPr>
          <p:cNvPr id="439" name="Google Shape;439;p65" title="lab2a-power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475200"/>
            <a:ext cx="6416787" cy="4180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45" name="Google Shape;445;p6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3: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Let’s talk about PCP…</a:t>
            </a:r>
            <a:endParaRPr/>
          </a:p>
        </p:txBody>
      </p:sp>
      <p:pic>
        <p:nvPicPr>
          <p:cNvPr id="446" name="Google Shape;446;p66" title="lab2a-pcp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0588" y="1371862"/>
            <a:ext cx="6416786" cy="438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77" name="Google Shape;77;p13"/>
          <p:cNvSpPr txBox="1"/>
          <p:nvPr>
            <p:ph idx="1" type="body"/>
          </p:nvPr>
        </p:nvSpPr>
        <p:spPr>
          <a:xfrm>
            <a:off x="6221896" y="1455995"/>
            <a:ext cx="5131800" cy="4218900"/>
          </a:xfrm>
          <a:prstGeom prst="rect">
            <a:avLst/>
          </a:prstGeom>
          <a:solidFill>
            <a:schemeClr val="dk1"/>
          </a:solidFill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ls -l *.zip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-rw-r--r--. 1 mstonge mstonge 6102037516 Oct  1 19:09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unzip 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$   ls 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fedora-42-20250908.img.zip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 sz="1600">
                <a:solidFill>
                  <a:srgbClr val="00FF00"/>
                </a:solidFill>
              </a:rPr>
              <a:t>sdcard.img</a:t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 sz="1600">
              <a:solidFill>
                <a:srgbClr val="00FF00"/>
              </a:solidFill>
            </a:endParaRPr>
          </a:p>
        </p:txBody>
      </p:sp>
      <p:sp>
        <p:nvSpPr>
          <p:cNvPr id="78" name="Google Shape;78;p1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Uncompress the downloaded Image file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52" name="Google Shape;452;p6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4: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TUNA &amp; TuneD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Diving deep…</a:t>
            </a:r>
            <a:endParaRPr/>
          </a:p>
        </p:txBody>
      </p:sp>
      <p:pic>
        <p:nvPicPr>
          <p:cNvPr id="453" name="Google Shape;453;p67" title="lab2a-tuna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48462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8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59" name="Google Shape;459;p68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 Profile Management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tooling…</a:t>
            </a:r>
            <a:endParaRPr/>
          </a:p>
        </p:txBody>
      </p:sp>
      <p:pic>
        <p:nvPicPr>
          <p:cNvPr id="460" name="Google Shape;460;p68" title="lab2a-tuna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913" y="1398087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66" name="Google Shape;466;p69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Profile Editing tooling…</a:t>
            </a:r>
            <a:endParaRPr/>
          </a:p>
        </p:txBody>
      </p:sp>
      <p:pic>
        <p:nvPicPr>
          <p:cNvPr id="467" name="Google Shape;467;p69" title="lab2a-tuna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813" y="1398087"/>
            <a:ext cx="6416788" cy="4276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0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Optimization - Part 2</a:t>
            </a:r>
            <a:endParaRPr/>
          </a:p>
        </p:txBody>
      </p:sp>
      <p:sp>
        <p:nvSpPr>
          <p:cNvPr id="473" name="Google Shape;473;p70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STEP 5: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Updates… and a </a:t>
            </a:r>
            <a:r>
              <a:rPr lang="en-US"/>
              <a:t>reboot…</a:t>
            </a:r>
            <a:endParaRPr/>
          </a:p>
        </p:txBody>
      </p:sp>
      <p:pic>
        <p:nvPicPr>
          <p:cNvPr id="474" name="Google Shape;474;p70" title="lab1-b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550" y="1313875"/>
            <a:ext cx="3650851" cy="4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570023" y="2186805"/>
            <a:ext cx="7497300" cy="2146800"/>
          </a:xfrm>
          <a:prstGeom prst="rect">
            <a:avLst/>
          </a:prstGeom>
        </p:spPr>
        <p:txBody>
          <a:bodyPr anchorCtr="0" anchor="t" bIns="288000" lIns="288000" spcFirstLastPara="1" rIns="288000" wrap="square" tIns="288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Running AI</a:t>
            </a:r>
            <a:endParaRPr/>
          </a:p>
        </p:txBody>
      </p:sp>
      <p:sp>
        <p:nvSpPr>
          <p:cNvPr id="480" name="Google Shape;480;p71"/>
          <p:cNvSpPr txBox="1"/>
          <p:nvPr>
            <p:ph idx="1" type="body"/>
          </p:nvPr>
        </p:nvSpPr>
        <p:spPr>
          <a:xfrm>
            <a:off x="564572" y="4333658"/>
            <a:ext cx="7478400" cy="46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2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Web Interface</a:t>
            </a:r>
            <a:endParaRPr/>
          </a:p>
        </p:txBody>
      </p:sp>
      <p:sp>
        <p:nvSpPr>
          <p:cNvPr id="486" name="Google Shape;486;p72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487" name="Google Shape;487;p72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Nautilus file browser (bottom right corner)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Web Interface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93" name="Google Shape;493;p73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Local AI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On RISC-V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Powered by Fedora 42 !!!</a:t>
            </a:r>
            <a:endParaRPr/>
          </a:p>
        </p:txBody>
      </p:sp>
      <p:pic>
        <p:nvPicPr>
          <p:cNvPr id="494" name="Google Shape;494;p73" title="AI-running01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1025" y="1224975"/>
            <a:ext cx="3784801" cy="502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00" name="Google Shape;500;p7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501" name="Google Shape;501;p74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(bottom right quarter of screen)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07" name="Google Shape;507;p7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Configuring multiple windows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to best view the show…</a:t>
            </a:r>
            <a:endParaRPr/>
          </a:p>
        </p:txBody>
      </p:sp>
      <p:sp>
        <p:nvSpPr>
          <p:cNvPr id="508" name="Google Shape;508;p75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(left half of screen) — BTOP running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(right top quarter of screen)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Terminal (bottom right quarter of screen)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14" name="Google Shape;514;p7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15" name="Google Shape;515;p76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84" name="Google Shape;84;p14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Open Balena Etcher 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br>
              <a:rPr lang="en-US"/>
            </a:br>
            <a:br>
              <a:rPr lang="en-US"/>
            </a:br>
            <a:r>
              <a:rPr lang="en-US"/>
              <a:t>NOTE: If you don’t already have it - download it from here:</a:t>
            </a:r>
            <a:br>
              <a:rPr lang="en-US"/>
            </a:br>
            <a:br>
              <a:rPr lang="en-US"/>
            </a:br>
            <a:r>
              <a:rPr lang="en-US" u="sng">
                <a:solidFill>
                  <a:schemeClr val="hlink"/>
                </a:solidFill>
                <a:hlinkClick r:id="rId3"/>
              </a:rPr>
              <a:t>https://etcher.balena.io/</a:t>
            </a:r>
            <a:r>
              <a:rPr lang="en-US"/>
              <a:t>   </a:t>
            </a:r>
            <a:endParaRPr/>
          </a:p>
        </p:txBody>
      </p:sp>
      <p:pic>
        <p:nvPicPr>
          <p:cNvPr id="85" name="Google Shape;85;p14" title="Screenshot From 2025-10-03 11-51-09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3913" y="1485425"/>
            <a:ext cx="6416787" cy="4160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7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Running AI - DeepSeek7b via console</a:t>
            </a:r>
            <a:endParaRPr/>
          </a:p>
        </p:txBody>
      </p:sp>
      <p:sp>
        <p:nvSpPr>
          <p:cNvPr id="521" name="Google Shape;521;p77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2" name="Google Shape;522;p77"/>
          <p:cNvSpPr txBox="1"/>
          <p:nvPr/>
        </p:nvSpPr>
        <p:spPr>
          <a:xfrm>
            <a:off x="6358900" y="1591750"/>
            <a:ext cx="5613000" cy="46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1" name="Google Shape;91;p15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Flash from file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the image file you choose to flash with…</a:t>
            </a:r>
            <a:endParaRPr/>
          </a:p>
        </p:txBody>
      </p:sp>
      <p:pic>
        <p:nvPicPr>
          <p:cNvPr id="92" name="Google Shape;92;p15" title="Screenshot From 2025-10-03 11-59-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324" y="1256037"/>
            <a:ext cx="5893476" cy="434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333845" y="281562"/>
            <a:ext cx="108348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-US"/>
              <a:t>Creating the Fedora Image</a:t>
            </a:r>
            <a:endParaRPr/>
          </a:p>
        </p:txBody>
      </p:sp>
      <p:sp>
        <p:nvSpPr>
          <p:cNvPr id="98" name="Google Shape;98;p16"/>
          <p:cNvSpPr txBox="1"/>
          <p:nvPr>
            <p:ph idx="2" type="body"/>
          </p:nvPr>
        </p:nvSpPr>
        <p:spPr>
          <a:xfrm>
            <a:off x="338613" y="1455995"/>
            <a:ext cx="51318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Click on </a:t>
            </a:r>
            <a:r>
              <a:rPr b="1" i="1" lang="en-US"/>
              <a:t>Select target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select your microSD card</a:t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070B5"/>
              </a:buClr>
              <a:buSzPts val="2800"/>
              <a:buFont typeface="Arial"/>
              <a:buNone/>
            </a:pPr>
            <a:r>
              <a:rPr lang="en-US"/>
              <a:t>Then click on </a:t>
            </a:r>
            <a:r>
              <a:rPr b="1" i="1" lang="en-US"/>
              <a:t>Select 1</a:t>
            </a:r>
            <a:endParaRPr b="1" i="1"/>
          </a:p>
        </p:txBody>
      </p:sp>
      <p:pic>
        <p:nvPicPr>
          <p:cNvPr id="99" name="Google Shape;99;p16" title="Screenshot From 2025-10-03 12-00-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888" y="1469200"/>
            <a:ext cx="6416788" cy="4192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